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0" r:id="rId2"/>
    <p:sldId id="278" r:id="rId3"/>
    <p:sldId id="279" r:id="rId4"/>
    <p:sldId id="272" r:id="rId5"/>
    <p:sldId id="274" r:id="rId6"/>
    <p:sldId id="270" r:id="rId7"/>
    <p:sldId id="269" r:id="rId8"/>
    <p:sldId id="275" r:id="rId9"/>
    <p:sldId id="271" r:id="rId10"/>
    <p:sldId id="276" r:id="rId11"/>
    <p:sldId id="277" r:id="rId12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9FCA4-F9F3-47FA-BD67-06DA73F822D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E08C9-0E72-4C3D-BF88-271AF0108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63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AA3784BB-A876-4ED1-9149-E27B5A31AAF3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5700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E8D9BA45-3252-4EAE-AE0B-93A929891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6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“world religion” – embraces people of different</a:t>
            </a:r>
            <a:r>
              <a:rPr lang="en-US" baseline="0" dirty="0" smtClean="0"/>
              <a:t> languages and cultural traditions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9BA45-3252-4EAE-AE0B-93A929891E5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95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A1C2C8-842A-489D-A8E5-F3E874F2FC9D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Russian Orthodox Icon, Kremlim, Moscow: Photo by Ross Dunn</a:t>
            </a:r>
          </a:p>
        </p:txBody>
      </p:sp>
    </p:spTree>
    <p:extLst>
      <p:ext uri="{BB962C8B-B14F-4D97-AF65-F5344CB8AC3E}">
        <p14:creationId xmlns:p14="http://schemas.microsoft.com/office/powerpoint/2010/main" val="236709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3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0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519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357C1-81EF-41C7-ACEC-EAA01ACC7E7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618346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347200" y="65341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3FB4C4D9-A9C1-4E04-9498-BB595AF636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9306956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3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0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43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0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1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68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1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516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E7948-6BCB-4906-A7B7-25F143E660ED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CD740-A435-4F4C-B7D2-3142EE2C21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2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65" y="483066"/>
            <a:ext cx="3747247" cy="966134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God is…</a:t>
            </a:r>
            <a:endParaRPr lang="en-US" sz="6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79185"/>
            <a:ext cx="9033414" cy="507881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99647" y="209525"/>
            <a:ext cx="78934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solidFill>
                  <a:srgbClr val="555555"/>
                </a:solidFill>
                <a:latin typeface="Comic sans MS" panose="030F0702030302020204" pitchFamily="66" charset="0"/>
              </a:rPr>
              <a:t>I believe in Spinoza's God who reveals himself in the orderly harmony of what exists, not in a God who concerns himself with the fates and actions of human beings. (</a:t>
            </a:r>
            <a:r>
              <a:rPr lang="en-US" sz="2400" b="1" i="1" dirty="0">
                <a:solidFill>
                  <a:srgbClr val="555555"/>
                </a:solidFill>
                <a:latin typeface="Comic sans MS" panose="030F0702030302020204" pitchFamily="66" charset="0"/>
              </a:rPr>
              <a:t>Albert Einstein</a:t>
            </a:r>
            <a:r>
              <a:rPr lang="en-US" sz="2400" i="1" dirty="0">
                <a:solidFill>
                  <a:srgbClr val="555555"/>
                </a:solidFill>
                <a:latin typeface="Comic sans MS" panose="030F0702030302020204" pitchFamily="66" charset="0"/>
              </a:rPr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12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9E703E-67FB-47A3-9B65-C8FC0D333D5E}" type="slidenum">
              <a:rPr lang="en-US" altLang="en-US">
                <a:solidFill>
                  <a:srgbClr val="CCCC9A"/>
                </a:solidFill>
              </a:rPr>
              <a:pPr/>
              <a:t>10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313899" y="327547"/>
            <a:ext cx="989690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b="1" dirty="0" smtClean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Who </a:t>
            </a:r>
            <a:r>
              <a:rPr lang="en-US" altLang="en-US" sz="32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spread these universal </a:t>
            </a:r>
          </a:p>
          <a:p>
            <a:pPr algn="ctr" eaLnBrk="1" hangingPunct="1">
              <a:defRPr/>
            </a:pPr>
            <a:r>
              <a:rPr lang="en-US" altLang="en-US" sz="32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religions across </a:t>
            </a:r>
            <a:r>
              <a:rPr lang="en-US" altLang="en-US" sz="3200" b="1" dirty="0" err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Afroeurasia</a:t>
            </a:r>
            <a:r>
              <a:rPr lang="en-US" altLang="en-US" sz="32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?</a:t>
            </a:r>
          </a:p>
        </p:txBody>
      </p:sp>
      <p:grpSp>
        <p:nvGrpSpPr>
          <p:cNvPr id="156675" name="Group 3"/>
          <p:cNvGrpSpPr>
            <a:grpSpLocks/>
          </p:cNvGrpSpPr>
          <p:nvPr/>
        </p:nvGrpSpPr>
        <p:grpSpPr bwMode="auto">
          <a:xfrm>
            <a:off x="436728" y="2209799"/>
            <a:ext cx="3671722" cy="3901843"/>
            <a:chOff x="288" y="1392"/>
            <a:chExt cx="1440" cy="1830"/>
          </a:xfrm>
        </p:grpSpPr>
        <p:pic>
          <p:nvPicPr>
            <p:cNvPr id="45074" name="Picture 4" descr="slide0070_image2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1392"/>
              <a:ext cx="848" cy="1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677" name="Rectangle 5"/>
            <p:cNvSpPr>
              <a:spLocks noChangeArrowheads="1"/>
            </p:cNvSpPr>
            <p:nvPr/>
          </p:nvSpPr>
          <p:spPr bwMode="auto">
            <a:xfrm>
              <a:off x="288" y="2832"/>
              <a:ext cx="1440" cy="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altLang="en-US" sz="2400" b="1" dirty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cs typeface="Times New Roman" panose="02020603050405020304" pitchFamily="18" charset="0"/>
                </a:rPr>
                <a:t>Monks spread Buddhism.</a:t>
              </a:r>
            </a:p>
          </p:txBody>
        </p:sp>
      </p:grpSp>
      <p:grpSp>
        <p:nvGrpSpPr>
          <p:cNvPr id="156678" name="Group 6"/>
          <p:cNvGrpSpPr>
            <a:grpSpLocks/>
          </p:cNvGrpSpPr>
          <p:nvPr/>
        </p:nvGrpSpPr>
        <p:grpSpPr bwMode="auto">
          <a:xfrm>
            <a:off x="4339988" y="2209799"/>
            <a:ext cx="3003787" cy="4075146"/>
            <a:chOff x="2094" y="1392"/>
            <a:chExt cx="1572" cy="2041"/>
          </a:xfrm>
        </p:grpSpPr>
        <p:pic>
          <p:nvPicPr>
            <p:cNvPr id="45072" name="Picture 7" descr="slide0070_image2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1392"/>
              <a:ext cx="1244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680" name="Text Box 8"/>
            <p:cNvSpPr txBox="1">
              <a:spLocks noChangeArrowheads="1"/>
            </p:cNvSpPr>
            <p:nvPr/>
          </p:nvSpPr>
          <p:spPr bwMode="auto">
            <a:xfrm>
              <a:off x="2094" y="2832"/>
              <a:ext cx="1572" cy="6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altLang="en-US" sz="2400" b="1" dirty="0" smtClean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cs typeface="Times New Roman" panose="02020603050405020304" pitchFamily="18" charset="0"/>
                </a:rPr>
                <a:t>Traders and Sufi orders spread Islam</a:t>
              </a:r>
              <a:r>
                <a:rPr lang="en-US" altLang="en-US" b="1" dirty="0" smtClean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cs typeface="Times New Roman" panose="02020603050405020304" pitchFamily="18" charset="0"/>
                </a:rPr>
                <a:t>.</a:t>
              </a:r>
              <a:endPara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6681" name="Group 9"/>
          <p:cNvGrpSpPr>
            <a:grpSpLocks/>
          </p:cNvGrpSpPr>
          <p:nvPr/>
        </p:nvGrpSpPr>
        <p:grpSpPr bwMode="auto">
          <a:xfrm>
            <a:off x="7924799" y="2209800"/>
            <a:ext cx="3880513" cy="3637350"/>
            <a:chOff x="4032" y="1392"/>
            <a:chExt cx="1440" cy="1866"/>
          </a:xfrm>
        </p:grpSpPr>
        <p:pic>
          <p:nvPicPr>
            <p:cNvPr id="45070" name="Picture 10" descr="imgmisti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" y="1392"/>
              <a:ext cx="1248" cy="1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683" name="Rectangle 11"/>
            <p:cNvSpPr>
              <a:spLocks noChangeArrowheads="1"/>
            </p:cNvSpPr>
            <p:nvPr/>
          </p:nvSpPr>
          <p:spPr bwMode="auto">
            <a:xfrm>
              <a:off x="4032" y="2832"/>
              <a:ext cx="1440" cy="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en-US" altLang="en-US" sz="2400" b="1" dirty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cs typeface="Times New Roman" panose="02020603050405020304" pitchFamily="18" charset="0"/>
                </a:rPr>
                <a:t>Missionaries</a:t>
              </a:r>
            </a:p>
            <a:p>
              <a:pPr algn="ctr" eaLnBrk="1" hangingPunct="1">
                <a:defRPr/>
              </a:pPr>
              <a:r>
                <a:rPr lang="en-US" altLang="en-US" sz="2400" b="1" dirty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  <a:cs typeface="Times New Roman" panose="02020603050405020304" pitchFamily="18" charset="0"/>
                </a:rPr>
                <a:t>spread Christianity</a:t>
              </a:r>
              <a:r>
                <a:rPr lang="en-US" altLang="en-US" dirty="0">
                  <a:solidFill>
                    <a:srgbClr val="CD7C1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Times New Roman" panose="02020603050405020304" pitchFamily="18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172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A05B73-27E1-48AC-94D2-F6A86F6DAD5F}" type="slidenum">
              <a:rPr lang="en-US" altLang="en-US">
                <a:solidFill>
                  <a:srgbClr val="CCCC9A"/>
                </a:solidFill>
              </a:rPr>
              <a:pPr/>
              <a:t>11</a:t>
            </a:fld>
            <a:endParaRPr lang="en-US" altLang="en-US">
              <a:solidFill>
                <a:srgbClr val="CCCC9A"/>
              </a:solidFill>
            </a:endParaRP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1828800" y="304800"/>
            <a:ext cx="8382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  <a:t/>
            </a:r>
            <a:br>
              <a:rPr lang="en-US" altLang="en-US" sz="3200" b="1">
                <a:solidFill>
                  <a:schemeClr val="tx2"/>
                </a:solidFill>
                <a:latin typeface="Times New Roman" panose="02020603050405020304" pitchFamily="18" charset="0"/>
              </a:rPr>
            </a:br>
            <a:r>
              <a:rPr lang="en-US" altLang="en-US" sz="4400" b="1">
                <a:solidFill>
                  <a:schemeClr val="tx2"/>
                </a:solidFill>
                <a:latin typeface="Times New Roman" panose="02020603050405020304" pitchFamily="18" charset="0"/>
              </a:rPr>
              <a:t/>
            </a:r>
            <a:br>
              <a:rPr lang="en-US" altLang="en-US" sz="4400" b="1">
                <a:solidFill>
                  <a:schemeClr val="tx2"/>
                </a:solidFill>
                <a:latin typeface="Times New Roman" panose="02020603050405020304" pitchFamily="18" charset="0"/>
              </a:rPr>
            </a:br>
            <a:endParaRPr lang="en-US" altLang="en-US" sz="44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7699" name="Rectangle 3"/>
          <p:cNvSpPr>
            <a:spLocks noChangeArrowheads="1"/>
          </p:cNvSpPr>
          <p:nvPr/>
        </p:nvSpPr>
        <p:spPr bwMode="auto">
          <a:xfrm>
            <a:off x="4356847" y="946151"/>
            <a:ext cx="7225553" cy="471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altLang="en-US" sz="3600" dirty="0">
                <a:solidFill>
                  <a:srgbClr val="CD7C11"/>
                </a:solidFill>
                <a:latin typeface="Verdana" panose="020B0604030504040204" pitchFamily="34" charset="0"/>
              </a:rPr>
              <a:t>Universal faiths gave members a sense of community beyond political, class, or ethnic identities.</a:t>
            </a:r>
          </a:p>
          <a:p>
            <a:pPr eaLnBrk="1" hangingPunct="1">
              <a:spcBef>
                <a:spcPct val="20000"/>
              </a:spcBef>
              <a:spcAft>
                <a:spcPct val="15000"/>
              </a:spcAft>
              <a:buFontTx/>
              <a:buChar char="•"/>
              <a:defRPr/>
            </a:pPr>
            <a:r>
              <a:rPr lang="en-US" altLang="en-US" sz="3600" dirty="0">
                <a:solidFill>
                  <a:srgbClr val="CD7C11"/>
                </a:solidFill>
                <a:latin typeface="Verdana" panose="020B0604030504040204" pitchFamily="34" charset="0"/>
              </a:rPr>
              <a:t>Religious scholars gathered and recorded knowledge and founded institutions of learning</a:t>
            </a:r>
            <a:r>
              <a:rPr lang="en-US" altLang="en-US" sz="3600" dirty="0" smtClean="0">
                <a:solidFill>
                  <a:srgbClr val="CD7C11"/>
                </a:solidFill>
                <a:latin typeface="Verdana" panose="020B0604030504040204" pitchFamily="34" charset="0"/>
              </a:rPr>
              <a:t>.</a:t>
            </a:r>
            <a:endParaRPr lang="en-US" altLang="en-US" sz="3600" dirty="0">
              <a:solidFill>
                <a:srgbClr val="CD7C11"/>
              </a:solidFill>
              <a:latin typeface="Verdana" panose="020B0604030504040204" pitchFamily="34" charset="0"/>
            </a:endParaRPr>
          </a:p>
        </p:txBody>
      </p:sp>
      <p:sp>
        <p:nvSpPr>
          <p:cNvPr id="46085" name="Text Box 4"/>
          <p:cNvSpPr txBox="1">
            <a:spLocks noChangeArrowheads="1"/>
          </p:cNvSpPr>
          <p:nvPr/>
        </p:nvSpPr>
        <p:spPr bwMode="auto">
          <a:xfrm>
            <a:off x="3200400" y="228600"/>
            <a:ext cx="7162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n-US" sz="3600"/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8375650" y="194151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3600"/>
          </a:p>
        </p:txBody>
      </p:sp>
      <p:sp>
        <p:nvSpPr>
          <p:cNvPr id="157702" name="AutoShape 6"/>
          <p:cNvSpPr>
            <a:spLocks noChangeArrowheads="1"/>
          </p:cNvSpPr>
          <p:nvPr/>
        </p:nvSpPr>
        <p:spPr bwMode="auto">
          <a:xfrm>
            <a:off x="109182" y="270832"/>
            <a:ext cx="3657600" cy="3159383"/>
          </a:xfrm>
          <a:prstGeom prst="wedgeEllipseCallout">
            <a:avLst>
              <a:gd name="adj1" fmla="val 6995"/>
              <a:gd name="adj2" fmla="val 57565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800" b="1" dirty="0" smtClean="0">
                <a:solidFill>
                  <a:srgbClr val="0A56A4"/>
                </a:solidFill>
              </a:rPr>
              <a:t>This all resulted in MORE cultural exchange!!</a:t>
            </a:r>
            <a:endParaRPr lang="en-US" altLang="en-US" sz="2800" b="1" dirty="0">
              <a:solidFill>
                <a:srgbClr val="0A56A4"/>
              </a:solidFill>
            </a:endParaRPr>
          </a:p>
        </p:txBody>
      </p:sp>
      <p:pic>
        <p:nvPicPr>
          <p:cNvPr id="17" name="Picture 5" descr="mundo-front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63" y="3746880"/>
            <a:ext cx="22193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80178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7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7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765" y="995082"/>
            <a:ext cx="9592235" cy="2514881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The Belief Systems of </a:t>
            </a:r>
            <a:br>
              <a:rPr lang="en-US" sz="6600" b="1" dirty="0" smtClean="0"/>
            </a:br>
            <a:r>
              <a:rPr lang="en-US" sz="6600" b="1" dirty="0" smtClean="0"/>
              <a:t>Era 1</a:t>
            </a:r>
            <a:endParaRPr lang="en-US" sz="6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8153" y="4093357"/>
            <a:ext cx="9309847" cy="1890583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/>
              <a:t>World History</a:t>
            </a:r>
          </a:p>
          <a:p>
            <a:pPr algn="l"/>
            <a:r>
              <a:rPr lang="en-US" sz="3600" dirty="0" smtClean="0"/>
              <a:t>Notes 1.3</a:t>
            </a:r>
          </a:p>
          <a:p>
            <a:pPr algn="l"/>
            <a:r>
              <a:rPr lang="en-US" sz="3600" dirty="0" smtClean="0"/>
              <a:t> __________, 2016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67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65" y="483066"/>
            <a:ext cx="3747247" cy="966134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God is…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33811" cy="4111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b="1" dirty="0" smtClean="0">
                <a:solidFill>
                  <a:srgbClr val="00B050"/>
                </a:solidFill>
              </a:rPr>
              <a:t>What is a world religion?</a:t>
            </a:r>
            <a:endParaRPr lang="en-US" sz="6000" b="1" dirty="0">
              <a:solidFill>
                <a:srgbClr val="00B050"/>
              </a:solidFill>
            </a:endParaRPr>
          </a:p>
        </p:txBody>
      </p:sp>
      <p:pic>
        <p:nvPicPr>
          <p:cNvPr id="9218" name="Picture 2" descr="https://s-media-cache-ak0.pinimg.com/236x/47/33/94/473394b6b72919918fa857c40abf74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314" y="1111634"/>
            <a:ext cx="5022761" cy="506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4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638" y="365126"/>
            <a:ext cx="10371161" cy="358206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605" y="4135273"/>
            <a:ext cx="11375411" cy="248389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During Era 1, </a:t>
            </a:r>
            <a:r>
              <a:rPr lang="en-US" sz="3600" b="1" dirty="0" smtClean="0"/>
              <a:t>universal religions </a:t>
            </a:r>
            <a:r>
              <a:rPr lang="en-US" sz="3600" dirty="0" smtClean="0"/>
              <a:t>spread across </a:t>
            </a:r>
            <a:r>
              <a:rPr lang="en-US" sz="3600" dirty="0" err="1" smtClean="0"/>
              <a:t>Afroeurasia</a:t>
            </a:r>
            <a:endParaRPr lang="en-US" sz="3600" dirty="0" smtClean="0"/>
          </a:p>
          <a:p>
            <a:pPr lvl="1"/>
            <a:r>
              <a:rPr lang="en-US" sz="3200" b="1" dirty="0" smtClean="0"/>
              <a:t>“Universal religions”</a:t>
            </a:r>
          </a:p>
          <a:p>
            <a:r>
              <a:rPr lang="en-US" sz="3600" dirty="0" smtClean="0"/>
              <a:t>Many of these universal religions started before Era 1, although some began during Era 1 (and even thereafter!). </a:t>
            </a:r>
            <a:endParaRPr lang="en-US" sz="3600" dirty="0"/>
          </a:p>
        </p:txBody>
      </p:sp>
      <p:pic>
        <p:nvPicPr>
          <p:cNvPr id="22530" name="Picture 2" descr="http://brooklinehighschoollibrary.wikispaces.com/file/view/Copy%20of%20world-religions_clip_image002.jpg/536848400/Copy%20of%20world-religions_clip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873" y="104490"/>
            <a:ext cx="3979048" cy="379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2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8BF1A-64ED-4594-8523-5210C7F54780}" type="slidenum">
              <a:rPr lang="en-US" altLang="en-US"/>
              <a:pPr/>
              <a:t>6</a:t>
            </a:fld>
            <a:endParaRPr lang="en-US" altLang="en-US"/>
          </a:p>
        </p:txBody>
      </p:sp>
      <p:pic>
        <p:nvPicPr>
          <p:cNvPr id="247812" name="Picture 4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9142" r="14287" b="9142"/>
          <a:stretch>
            <a:fillRect/>
          </a:stretch>
        </p:blipFill>
        <p:spPr>
          <a:xfrm>
            <a:off x="5707178" y="89395"/>
            <a:ext cx="6195376" cy="6206135"/>
          </a:xfrm>
          <a:noFill/>
          <a:ln/>
        </p:spPr>
      </p:pic>
      <p:sp>
        <p:nvSpPr>
          <p:cNvPr id="247814" name="Text Box 6"/>
          <p:cNvSpPr txBox="1">
            <a:spLocks noChangeArrowheads="1"/>
          </p:cNvSpPr>
          <p:nvPr/>
        </p:nvSpPr>
        <p:spPr bwMode="auto">
          <a:xfrm>
            <a:off x="177422" y="204716"/>
            <a:ext cx="49541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3200" b="1" dirty="0" smtClean="0">
                <a:solidFill>
                  <a:srgbClr val="995C0C"/>
                </a:solidFill>
              </a:rPr>
              <a:t>Spread </a:t>
            </a:r>
            <a:r>
              <a:rPr lang="en-US" altLang="en-US" sz="3200" b="1" dirty="0">
                <a:solidFill>
                  <a:srgbClr val="995C0C"/>
                </a:solidFill>
              </a:rPr>
              <a:t>of World </a:t>
            </a:r>
          </a:p>
          <a:p>
            <a:pPr algn="ctr"/>
            <a:r>
              <a:rPr lang="en-US" altLang="en-US" sz="3200" b="1" dirty="0" smtClean="0">
                <a:solidFill>
                  <a:srgbClr val="995C0C"/>
                </a:solidFill>
              </a:rPr>
              <a:t>Religions</a:t>
            </a:r>
            <a:endParaRPr lang="en-US" altLang="en-US" sz="3200" b="1" dirty="0">
              <a:solidFill>
                <a:srgbClr val="995C0C"/>
              </a:solidFill>
            </a:endParaRPr>
          </a:p>
        </p:txBody>
      </p:sp>
      <p:sp>
        <p:nvSpPr>
          <p:cNvPr id="247815" name="AutoShape 7"/>
          <p:cNvSpPr>
            <a:spLocks noChangeArrowheads="1"/>
          </p:cNvSpPr>
          <p:nvPr/>
        </p:nvSpPr>
        <p:spPr bwMode="auto">
          <a:xfrm>
            <a:off x="3919635" y="2357098"/>
            <a:ext cx="852185" cy="306536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24" name="AutoShape 16"/>
          <p:cNvSpPr>
            <a:spLocks noChangeArrowheads="1"/>
          </p:cNvSpPr>
          <p:nvPr/>
        </p:nvSpPr>
        <p:spPr bwMode="auto">
          <a:xfrm>
            <a:off x="3919635" y="3335622"/>
            <a:ext cx="804766" cy="352351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25" name="AutoShape 17"/>
          <p:cNvSpPr>
            <a:spLocks noChangeArrowheads="1"/>
          </p:cNvSpPr>
          <p:nvPr/>
        </p:nvSpPr>
        <p:spPr bwMode="auto">
          <a:xfrm>
            <a:off x="3919635" y="4593739"/>
            <a:ext cx="804766" cy="292159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26" name="Text Box 18"/>
          <p:cNvSpPr txBox="1">
            <a:spLocks noChangeArrowheads="1"/>
          </p:cNvSpPr>
          <p:nvPr/>
        </p:nvSpPr>
        <p:spPr bwMode="auto">
          <a:xfrm>
            <a:off x="430335" y="1985549"/>
            <a:ext cx="3489300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3200" b="1" dirty="0">
                <a:solidFill>
                  <a:srgbClr val="995C0C"/>
                </a:solidFill>
              </a:rPr>
              <a:t>Hinduism</a:t>
            </a:r>
          </a:p>
          <a:p>
            <a:r>
              <a:rPr lang="en-US" altLang="en-US" sz="2000" b="1" dirty="0">
                <a:solidFill>
                  <a:srgbClr val="995C0C"/>
                </a:solidFill>
              </a:rPr>
              <a:t>From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1</a:t>
            </a:r>
            <a:r>
              <a:rPr lang="en-US" altLang="en-US" sz="2000" b="1" baseline="30000" dirty="0" smtClean="0">
                <a:solidFill>
                  <a:srgbClr val="995C0C"/>
                </a:solidFill>
              </a:rPr>
              <a:t>st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 millennium </a:t>
            </a:r>
            <a:r>
              <a:rPr lang="en-US" altLang="en-US" sz="2000" b="1" dirty="0">
                <a:solidFill>
                  <a:srgbClr val="995C0C"/>
                </a:solidFill>
              </a:rPr>
              <a:t>BCE </a:t>
            </a:r>
          </a:p>
          <a:p>
            <a:endParaRPr lang="en-US" altLang="en-US" sz="2000" b="1" dirty="0">
              <a:solidFill>
                <a:srgbClr val="995C0C"/>
              </a:solidFill>
            </a:endParaRPr>
          </a:p>
          <a:p>
            <a:r>
              <a:rPr lang="en-US" altLang="en-US" sz="3200" b="1" dirty="0">
                <a:solidFill>
                  <a:srgbClr val="995C0C"/>
                </a:solidFill>
              </a:rPr>
              <a:t>Buddhism</a:t>
            </a:r>
          </a:p>
          <a:p>
            <a:r>
              <a:rPr lang="en-US" altLang="en-US" sz="2000" b="1" dirty="0">
                <a:solidFill>
                  <a:srgbClr val="995C0C"/>
                </a:solidFill>
              </a:rPr>
              <a:t>From 5</a:t>
            </a:r>
            <a:r>
              <a:rPr lang="en-US" altLang="en-US" sz="2000" b="1" baseline="30000" dirty="0">
                <a:solidFill>
                  <a:srgbClr val="995C0C"/>
                </a:solidFill>
              </a:rPr>
              <a:t>th</a:t>
            </a:r>
            <a:r>
              <a:rPr lang="en-US" altLang="en-US" sz="2000" b="1" dirty="0">
                <a:solidFill>
                  <a:srgbClr val="995C0C"/>
                </a:solidFill>
              </a:rPr>
              <a:t>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century BCE</a:t>
            </a:r>
            <a:endParaRPr lang="en-US" altLang="en-US" sz="2000" b="1" dirty="0">
              <a:solidFill>
                <a:srgbClr val="995C0C"/>
              </a:solidFill>
            </a:endParaRPr>
          </a:p>
          <a:p>
            <a:r>
              <a:rPr lang="en-US" altLang="en-US" sz="2000" b="1" dirty="0" smtClean="0">
                <a:solidFill>
                  <a:srgbClr val="995C0C"/>
                </a:solidFill>
              </a:rPr>
              <a:t> </a:t>
            </a:r>
            <a:endParaRPr lang="en-US" altLang="en-US" sz="2000" b="1" dirty="0">
              <a:solidFill>
                <a:srgbClr val="995C0C"/>
              </a:solidFill>
            </a:endParaRPr>
          </a:p>
          <a:p>
            <a:r>
              <a:rPr lang="en-US" altLang="en-US" sz="3200" b="1" dirty="0">
                <a:solidFill>
                  <a:srgbClr val="995C0C"/>
                </a:solidFill>
              </a:rPr>
              <a:t>Christianity</a:t>
            </a:r>
          </a:p>
          <a:p>
            <a:r>
              <a:rPr lang="en-US" altLang="en-US" sz="2000" b="1" dirty="0">
                <a:solidFill>
                  <a:srgbClr val="995C0C"/>
                </a:solidFill>
              </a:rPr>
              <a:t>From 1</a:t>
            </a:r>
            <a:r>
              <a:rPr lang="en-US" altLang="en-US" sz="2000" b="1" baseline="30000" dirty="0">
                <a:solidFill>
                  <a:srgbClr val="995C0C"/>
                </a:solidFill>
              </a:rPr>
              <a:t>st</a:t>
            </a:r>
            <a:r>
              <a:rPr lang="en-US" altLang="en-US" sz="2000" b="1" dirty="0">
                <a:solidFill>
                  <a:srgbClr val="995C0C"/>
                </a:solidFill>
              </a:rPr>
              <a:t>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century CE</a:t>
            </a:r>
            <a:endParaRPr lang="en-US" altLang="en-US" sz="2000" b="1" dirty="0">
              <a:solidFill>
                <a:srgbClr val="995C0C"/>
              </a:solidFill>
            </a:endParaRPr>
          </a:p>
        </p:txBody>
      </p:sp>
      <p:sp>
        <p:nvSpPr>
          <p:cNvPr id="247828" name="AutoShape 20"/>
          <p:cNvSpPr>
            <a:spLocks noChangeArrowheads="1"/>
          </p:cNvSpPr>
          <p:nvPr/>
        </p:nvSpPr>
        <p:spPr bwMode="auto">
          <a:xfrm rot="792298">
            <a:off x="9513740" y="3745251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29" name="AutoShape 21"/>
          <p:cNvSpPr>
            <a:spLocks noChangeArrowheads="1"/>
          </p:cNvSpPr>
          <p:nvPr/>
        </p:nvSpPr>
        <p:spPr bwMode="auto">
          <a:xfrm rot="35402029">
            <a:off x="8918748" y="3273139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0" name="AutoShape 22"/>
          <p:cNvSpPr>
            <a:spLocks noChangeArrowheads="1"/>
          </p:cNvSpPr>
          <p:nvPr/>
        </p:nvSpPr>
        <p:spPr bwMode="auto">
          <a:xfrm rot="-2877068">
            <a:off x="9437117" y="3324711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1" name="AutoShape 23"/>
          <p:cNvSpPr>
            <a:spLocks noChangeArrowheads="1"/>
          </p:cNvSpPr>
          <p:nvPr/>
        </p:nvSpPr>
        <p:spPr bwMode="auto">
          <a:xfrm rot="5690743">
            <a:off x="9031183" y="3858526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3" name="AutoShape 25"/>
          <p:cNvSpPr>
            <a:spLocks noChangeArrowheads="1"/>
          </p:cNvSpPr>
          <p:nvPr/>
        </p:nvSpPr>
        <p:spPr bwMode="auto">
          <a:xfrm rot="5179739">
            <a:off x="9244340" y="4063056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4" name="AutoShape 26"/>
          <p:cNvSpPr>
            <a:spLocks noChangeArrowheads="1"/>
          </p:cNvSpPr>
          <p:nvPr/>
        </p:nvSpPr>
        <p:spPr bwMode="auto">
          <a:xfrm rot="-2027911">
            <a:off x="10088399" y="2576467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5" name="AutoShape 27"/>
          <p:cNvSpPr>
            <a:spLocks noChangeArrowheads="1"/>
          </p:cNvSpPr>
          <p:nvPr/>
        </p:nvSpPr>
        <p:spPr bwMode="auto">
          <a:xfrm>
            <a:off x="9515814" y="2893826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6" name="AutoShape 28"/>
          <p:cNvSpPr>
            <a:spLocks noChangeArrowheads="1"/>
          </p:cNvSpPr>
          <p:nvPr/>
        </p:nvSpPr>
        <p:spPr bwMode="auto">
          <a:xfrm rot="15324765">
            <a:off x="9151679" y="2989040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7" name="AutoShape 29"/>
          <p:cNvSpPr>
            <a:spLocks noChangeArrowheads="1"/>
          </p:cNvSpPr>
          <p:nvPr/>
        </p:nvSpPr>
        <p:spPr bwMode="auto">
          <a:xfrm rot="460327">
            <a:off x="10157440" y="2974284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8" name="AutoShape 30"/>
          <p:cNvSpPr>
            <a:spLocks noChangeArrowheads="1"/>
          </p:cNvSpPr>
          <p:nvPr/>
        </p:nvSpPr>
        <p:spPr bwMode="auto">
          <a:xfrm rot="2653214" flipH="1">
            <a:off x="6949384" y="2403593"/>
            <a:ext cx="519112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39" name="AutoShape 31"/>
          <p:cNvSpPr>
            <a:spLocks noChangeArrowheads="1"/>
          </p:cNvSpPr>
          <p:nvPr/>
        </p:nvSpPr>
        <p:spPr bwMode="auto">
          <a:xfrm>
            <a:off x="7672951" y="2758237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0" name="AutoShape 32"/>
          <p:cNvSpPr>
            <a:spLocks noChangeArrowheads="1"/>
          </p:cNvSpPr>
          <p:nvPr/>
        </p:nvSpPr>
        <p:spPr bwMode="auto">
          <a:xfrm rot="15737060" flipH="1">
            <a:off x="7475472" y="3201852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1" name="AutoShape 33"/>
          <p:cNvSpPr>
            <a:spLocks noChangeArrowheads="1"/>
          </p:cNvSpPr>
          <p:nvPr/>
        </p:nvSpPr>
        <p:spPr bwMode="auto">
          <a:xfrm rot="17573732" flipH="1">
            <a:off x="7049643" y="3310759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3" name="AutoShape 35"/>
          <p:cNvSpPr>
            <a:spLocks noChangeArrowheads="1"/>
          </p:cNvSpPr>
          <p:nvPr/>
        </p:nvSpPr>
        <p:spPr bwMode="auto">
          <a:xfrm rot="16200000">
            <a:off x="7056727" y="1935935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4" name="AutoShape 36"/>
          <p:cNvSpPr>
            <a:spLocks noChangeArrowheads="1"/>
          </p:cNvSpPr>
          <p:nvPr/>
        </p:nvSpPr>
        <p:spPr bwMode="auto">
          <a:xfrm rot="4510120" flipH="1">
            <a:off x="7257418" y="2354106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5" name="AutoShape 37"/>
          <p:cNvSpPr>
            <a:spLocks noChangeArrowheads="1"/>
          </p:cNvSpPr>
          <p:nvPr/>
        </p:nvSpPr>
        <p:spPr bwMode="auto">
          <a:xfrm rot="2872690" flipH="1">
            <a:off x="8746179" y="2858180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6" name="AutoShape 38"/>
          <p:cNvSpPr>
            <a:spLocks noChangeArrowheads="1"/>
          </p:cNvSpPr>
          <p:nvPr/>
        </p:nvSpPr>
        <p:spPr bwMode="auto">
          <a:xfrm rot="3487590">
            <a:off x="9995981" y="3332803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7" name="AutoShape 39"/>
          <p:cNvSpPr>
            <a:spLocks noChangeArrowheads="1"/>
          </p:cNvSpPr>
          <p:nvPr/>
        </p:nvSpPr>
        <p:spPr bwMode="auto">
          <a:xfrm rot="2101337" flipH="1">
            <a:off x="6773713" y="2019328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48" name="Text Box 40"/>
          <p:cNvSpPr txBox="1">
            <a:spLocks noChangeArrowheads="1"/>
          </p:cNvSpPr>
          <p:nvPr/>
        </p:nvSpPr>
        <p:spPr bwMode="auto">
          <a:xfrm>
            <a:off x="430335" y="5255394"/>
            <a:ext cx="4981432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800" b="1" dirty="0">
                <a:solidFill>
                  <a:srgbClr val="995C0C"/>
                </a:solidFill>
              </a:rPr>
              <a:t>Judaism</a:t>
            </a:r>
          </a:p>
          <a:p>
            <a:r>
              <a:rPr lang="en-US" altLang="en-US" sz="2000" b="1" dirty="0" smtClean="0">
                <a:solidFill>
                  <a:srgbClr val="995C0C"/>
                </a:solidFill>
              </a:rPr>
              <a:t>Communities scattered </a:t>
            </a:r>
            <a:r>
              <a:rPr lang="en-US" altLang="en-US" sz="2000" b="1" dirty="0">
                <a:solidFill>
                  <a:srgbClr val="995C0C"/>
                </a:solidFill>
              </a:rPr>
              <a:t>widely in</a:t>
            </a:r>
          </a:p>
          <a:p>
            <a:r>
              <a:rPr lang="en-US" altLang="en-US" sz="2000" b="1" dirty="0">
                <a:solidFill>
                  <a:srgbClr val="995C0C"/>
                </a:solidFill>
              </a:rPr>
              <a:t>Southwest Asia,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Northern </a:t>
            </a:r>
            <a:r>
              <a:rPr lang="en-US" altLang="en-US" sz="2000" b="1" dirty="0">
                <a:solidFill>
                  <a:srgbClr val="995C0C"/>
                </a:solidFill>
              </a:rPr>
              <a:t>Africa, and</a:t>
            </a:r>
          </a:p>
          <a:p>
            <a:r>
              <a:rPr lang="en-US" altLang="en-US" sz="2000" b="1" dirty="0">
                <a:solidFill>
                  <a:srgbClr val="995C0C"/>
                </a:solidFill>
              </a:rPr>
              <a:t>Europe, especially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from </a:t>
            </a:r>
            <a:r>
              <a:rPr lang="en-US" altLang="en-US" sz="2000" b="1" dirty="0">
                <a:solidFill>
                  <a:srgbClr val="995C0C"/>
                </a:solidFill>
              </a:rPr>
              <a:t>the first </a:t>
            </a:r>
            <a:r>
              <a:rPr lang="en-US" altLang="en-US" sz="2000" b="1" dirty="0" smtClean="0">
                <a:solidFill>
                  <a:srgbClr val="995C0C"/>
                </a:solidFill>
              </a:rPr>
              <a:t>century CE</a:t>
            </a:r>
            <a:r>
              <a:rPr lang="en-US" altLang="en-US" sz="2000" b="1" dirty="0">
                <a:solidFill>
                  <a:srgbClr val="995C0C"/>
                </a:solidFill>
              </a:rPr>
              <a:t>.</a:t>
            </a:r>
          </a:p>
        </p:txBody>
      </p:sp>
      <p:sp>
        <p:nvSpPr>
          <p:cNvPr id="247851" name="Text Box 43"/>
          <p:cNvSpPr txBox="1">
            <a:spLocks noChangeArrowheads="1"/>
          </p:cNvSpPr>
          <p:nvPr/>
        </p:nvSpPr>
        <p:spPr bwMode="auto">
          <a:xfrm>
            <a:off x="4724401" y="5562601"/>
            <a:ext cx="306365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000">
                <a:solidFill>
                  <a:schemeClr val="bg1"/>
                </a:solidFill>
              </a:rPr>
              <a:t>Outline Map: Microsoft Encarta Reference Library 2002</a:t>
            </a:r>
          </a:p>
        </p:txBody>
      </p:sp>
      <p:sp>
        <p:nvSpPr>
          <p:cNvPr id="247852" name="AutoShape 44"/>
          <p:cNvSpPr>
            <a:spLocks noChangeArrowheads="1"/>
          </p:cNvSpPr>
          <p:nvPr/>
        </p:nvSpPr>
        <p:spPr bwMode="auto">
          <a:xfrm rot="-1154860">
            <a:off x="10022187" y="2438401"/>
            <a:ext cx="519113" cy="152400"/>
          </a:xfrm>
          <a:prstGeom prst="rightArrow">
            <a:avLst>
              <a:gd name="adj1" fmla="val 50000"/>
              <a:gd name="adj2" fmla="val 8515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853" name="AutoShape 45"/>
          <p:cNvSpPr>
            <a:spLocks noChangeArrowheads="1"/>
          </p:cNvSpPr>
          <p:nvPr/>
        </p:nvSpPr>
        <p:spPr bwMode="auto">
          <a:xfrm rot="-1941471">
            <a:off x="7625516" y="2425911"/>
            <a:ext cx="519113" cy="136525"/>
          </a:xfrm>
          <a:prstGeom prst="rightArrow">
            <a:avLst>
              <a:gd name="adj1" fmla="val 50000"/>
              <a:gd name="adj2" fmla="val 95058"/>
            </a:avLst>
          </a:prstGeom>
          <a:solidFill>
            <a:srgbClr val="0A56A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369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7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7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7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4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4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7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7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4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7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4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7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47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4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47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47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247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4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47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4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247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4" grpId="0"/>
      <p:bldP spid="247815" grpId="0" animBg="1"/>
      <p:bldP spid="247824" grpId="0" animBg="1"/>
      <p:bldP spid="247825" grpId="0" animBg="1"/>
      <p:bldP spid="247826" grpId="0"/>
      <p:bldP spid="247828" grpId="0" animBg="1"/>
      <p:bldP spid="247829" grpId="0" animBg="1"/>
      <p:bldP spid="247830" grpId="0" animBg="1"/>
      <p:bldP spid="247831" grpId="0" animBg="1"/>
      <p:bldP spid="247833" grpId="0" animBg="1"/>
      <p:bldP spid="247834" grpId="0" animBg="1"/>
      <p:bldP spid="247835" grpId="0" animBg="1"/>
      <p:bldP spid="247836" grpId="0" animBg="1"/>
      <p:bldP spid="247837" grpId="0" animBg="1"/>
      <p:bldP spid="247838" grpId="0" animBg="1"/>
      <p:bldP spid="247839" grpId="0" animBg="1"/>
      <p:bldP spid="247840" grpId="0" animBg="1"/>
      <p:bldP spid="247841" grpId="0" animBg="1"/>
      <p:bldP spid="247843" grpId="0" animBg="1"/>
      <p:bldP spid="247844" grpId="0" animBg="1"/>
      <p:bldP spid="247845" grpId="0" animBg="1"/>
      <p:bldP spid="247846" grpId="0" animBg="1"/>
      <p:bldP spid="247847" grpId="0" animBg="1"/>
      <p:bldP spid="247848" grpId="0"/>
      <p:bldP spid="247852" grpId="0" animBg="1"/>
      <p:bldP spid="2478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EF391-1497-4F97-9514-1EA1646DCF4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18120" name="Text Box 8"/>
          <p:cNvSpPr txBox="1">
            <a:spLocks noChangeArrowheads="1"/>
          </p:cNvSpPr>
          <p:nvPr/>
        </p:nvSpPr>
        <p:spPr bwMode="auto">
          <a:xfrm>
            <a:off x="8440739" y="5253038"/>
            <a:ext cx="12144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/>
            <a:endParaRPr lang="en-US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812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24" y="4359440"/>
            <a:ext cx="9191151" cy="2311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114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590800"/>
            <a:ext cx="1189038" cy="1189038"/>
          </a:xfrm>
          <a:prstGeom prst="rect">
            <a:avLst/>
          </a:prstGeom>
          <a:noFill/>
          <a:ln w="76200" cmpd="tri" algn="ctr">
            <a:solidFill>
              <a:srgbClr val="CD7C1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8115" name="Text Box 3"/>
          <p:cNvSpPr txBox="1">
            <a:spLocks noChangeArrowheads="1"/>
          </p:cNvSpPr>
          <p:nvPr/>
        </p:nvSpPr>
        <p:spPr bwMode="auto">
          <a:xfrm>
            <a:off x="4495800" y="3762526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altLang="en-US" sz="2400" b="1" dirty="0">
                <a:solidFill>
                  <a:srgbClr val="995C0C"/>
                </a:solidFill>
              </a:rPr>
              <a:t>Buddhism</a:t>
            </a:r>
          </a:p>
        </p:txBody>
      </p:sp>
      <p:sp>
        <p:nvSpPr>
          <p:cNvPr id="218116" name="Text Box 4"/>
          <p:cNvSpPr txBox="1">
            <a:spLocks noChangeArrowheads="1"/>
          </p:cNvSpPr>
          <p:nvPr/>
        </p:nvSpPr>
        <p:spPr bwMode="auto">
          <a:xfrm>
            <a:off x="1524000" y="3000526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altLang="en-US" sz="2400" b="1" dirty="0">
                <a:solidFill>
                  <a:srgbClr val="995C0C"/>
                </a:solidFill>
              </a:rPr>
              <a:t>Hinduism</a:t>
            </a:r>
          </a:p>
        </p:txBody>
      </p:sp>
      <p:sp>
        <p:nvSpPr>
          <p:cNvPr id="218117" name="Text Box 5"/>
          <p:cNvSpPr txBox="1">
            <a:spLocks noChangeArrowheads="1"/>
          </p:cNvSpPr>
          <p:nvPr/>
        </p:nvSpPr>
        <p:spPr bwMode="auto">
          <a:xfrm>
            <a:off x="6096000" y="4143526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altLang="en-US" sz="2400" b="1" dirty="0">
                <a:solidFill>
                  <a:srgbClr val="995C0C"/>
                </a:solidFill>
              </a:rPr>
              <a:t>Christianity</a:t>
            </a:r>
          </a:p>
        </p:txBody>
      </p:sp>
      <p:sp>
        <p:nvSpPr>
          <p:cNvPr id="218118" name="Text Box 6"/>
          <p:cNvSpPr txBox="1">
            <a:spLocks noChangeArrowheads="1"/>
          </p:cNvSpPr>
          <p:nvPr/>
        </p:nvSpPr>
        <p:spPr bwMode="auto">
          <a:xfrm>
            <a:off x="3048000" y="3305326"/>
            <a:ext cx="16764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/>
            <a:r>
              <a:rPr lang="en-US" altLang="en-US" sz="2400" b="1" dirty="0">
                <a:solidFill>
                  <a:srgbClr val="995C0C"/>
                </a:solidFill>
              </a:rPr>
              <a:t>Judaism</a:t>
            </a:r>
          </a:p>
        </p:txBody>
      </p:sp>
      <p:pic>
        <p:nvPicPr>
          <p:cNvPr id="218119" name="Picture 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80"/>
          <a:stretch>
            <a:fillRect/>
          </a:stretch>
        </p:blipFill>
        <p:spPr bwMode="auto">
          <a:xfrm>
            <a:off x="3352800" y="2133600"/>
            <a:ext cx="1189038" cy="1189038"/>
          </a:xfrm>
          <a:prstGeom prst="rect">
            <a:avLst/>
          </a:prstGeom>
          <a:noFill/>
          <a:ln w="76200" cmpd="tri" algn="ctr">
            <a:solidFill>
              <a:srgbClr val="CD7C1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8122" name="Picture 10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4" r="690" b="16666"/>
          <a:stretch>
            <a:fillRect/>
          </a:stretch>
        </p:blipFill>
        <p:spPr bwMode="auto">
          <a:xfrm>
            <a:off x="1828800" y="1828800"/>
            <a:ext cx="1189038" cy="1189038"/>
          </a:xfrm>
          <a:prstGeom prst="rect">
            <a:avLst/>
          </a:prstGeom>
          <a:noFill/>
          <a:ln w="76200" cmpd="tri" algn="ctr">
            <a:solidFill>
              <a:srgbClr val="CD7C1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8123" name="Picture 1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98"/>
          <a:stretch>
            <a:fillRect/>
          </a:stretch>
        </p:blipFill>
        <p:spPr bwMode="auto">
          <a:xfrm>
            <a:off x="6400801" y="2971800"/>
            <a:ext cx="1192213" cy="1189038"/>
          </a:xfrm>
          <a:prstGeom prst="rect">
            <a:avLst/>
          </a:prstGeom>
          <a:noFill/>
          <a:ln w="76200" cmpd="tri" algn="ctr">
            <a:solidFill>
              <a:srgbClr val="CD7C1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8128" name="Picture 16" descr="mundo-lef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00000">
            <a:off x="9770895" y="2347853"/>
            <a:ext cx="1828800" cy="18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9" name="AutoShape 17"/>
          <p:cNvSpPr>
            <a:spLocks noChangeArrowheads="1"/>
          </p:cNvSpPr>
          <p:nvPr/>
        </p:nvSpPr>
        <p:spPr bwMode="auto">
          <a:xfrm>
            <a:off x="5718412" y="95535"/>
            <a:ext cx="4981433" cy="2467425"/>
          </a:xfrm>
          <a:prstGeom prst="wedgeEllipseCallout">
            <a:avLst>
              <a:gd name="adj1" fmla="val 28280"/>
              <a:gd name="adj2" fmla="val 58010"/>
            </a:avLst>
          </a:prstGeom>
          <a:solidFill>
            <a:schemeClr val="bg1"/>
          </a:solidFill>
          <a:ln w="9525" algn="ctr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en-US" sz="2800" b="1" dirty="0" smtClean="0">
                <a:solidFill>
                  <a:srgbClr val="0A56A4"/>
                </a:solidFill>
              </a:rPr>
              <a:t>Look at these expanding universal religions!</a:t>
            </a:r>
          </a:p>
          <a:p>
            <a:pPr algn="ctr"/>
            <a:r>
              <a:rPr lang="en-US" altLang="en-US" sz="2800" b="1" dirty="0" smtClean="0">
                <a:solidFill>
                  <a:srgbClr val="0A56A4"/>
                </a:solidFill>
              </a:rPr>
              <a:t>Which one(s) is (are) missing? </a:t>
            </a:r>
            <a:endParaRPr lang="en-US" altLang="en-US" sz="2800" b="1" dirty="0">
              <a:solidFill>
                <a:srgbClr val="0A56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4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8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8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8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8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8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8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8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8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5" grpId="0"/>
      <p:bldP spid="218116" grpId="0"/>
      <p:bldP spid="218117" grpId="0"/>
      <p:bldP spid="218118" grpId="0"/>
      <p:bldP spid="218129" grpId="0" animBg="1"/>
      <p:bldP spid="21812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1828800" y="4953000"/>
            <a:ext cx="838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tx2"/>
                </a:solidFill>
                <a:latin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title"/>
          </p:nvPr>
        </p:nvSpPr>
        <p:spPr>
          <a:xfrm>
            <a:off x="1670236" y="5665106"/>
            <a:ext cx="8695963" cy="98178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en-US" sz="3200" b="1" dirty="0"/>
              <a:t>The spread of universal religions from 300-1500 CE</a:t>
            </a:r>
          </a:p>
        </p:txBody>
      </p:sp>
      <p:grpSp>
        <p:nvGrpSpPr>
          <p:cNvPr id="44038" name="Group 11"/>
          <p:cNvGrpSpPr>
            <a:grpSpLocks/>
          </p:cNvGrpSpPr>
          <p:nvPr/>
        </p:nvGrpSpPr>
        <p:grpSpPr bwMode="auto">
          <a:xfrm>
            <a:off x="1637731" y="228600"/>
            <a:ext cx="8801669" cy="5558051"/>
            <a:chOff x="432" y="528"/>
            <a:chExt cx="4896" cy="3434"/>
          </a:xfrm>
        </p:grpSpPr>
        <p:graphicFrame>
          <p:nvGraphicFramePr>
            <p:cNvPr id="44039" name="Object 12"/>
            <p:cNvGraphicFramePr>
              <a:graphicFrameLocks noChangeAspect="1"/>
            </p:cNvGraphicFramePr>
            <p:nvPr/>
          </p:nvGraphicFramePr>
          <p:xfrm>
            <a:off x="432" y="528"/>
            <a:ext cx="4896" cy="34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1" name="Image" r:id="rId3" imgW="5997882" imgH="4206142" progId="Photoshop.Image.4">
                    <p:embed/>
                  </p:oleObj>
                </mc:Choice>
                <mc:Fallback>
                  <p:oleObj name="Image" r:id="rId3" imgW="5997882" imgH="4206142" progId="Photoshop.Image.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528"/>
                          <a:ext cx="4896" cy="34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40" name="AutoShape 13"/>
            <p:cNvSpPr>
              <a:spLocks noChangeArrowheads="1"/>
            </p:cNvSpPr>
            <p:nvPr/>
          </p:nvSpPr>
          <p:spPr bwMode="auto">
            <a:xfrm rot="2473625" flipH="1">
              <a:off x="720" y="1776"/>
              <a:ext cx="455" cy="181"/>
            </a:xfrm>
            <a:prstGeom prst="curvedUpArrow">
              <a:avLst>
                <a:gd name="adj1" fmla="val 50276"/>
                <a:gd name="adj2" fmla="val 100552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1" name="Freeform 14"/>
            <p:cNvSpPr>
              <a:spLocks/>
            </p:cNvSpPr>
            <p:nvPr/>
          </p:nvSpPr>
          <p:spPr bwMode="auto">
            <a:xfrm>
              <a:off x="3186" y="2480"/>
              <a:ext cx="258" cy="292"/>
            </a:xfrm>
            <a:custGeom>
              <a:avLst/>
              <a:gdLst>
                <a:gd name="T0" fmla="*/ 120 w 258"/>
                <a:gd name="T1" fmla="*/ 0 h 292"/>
                <a:gd name="T2" fmla="*/ 152 w 258"/>
                <a:gd name="T3" fmla="*/ 105 h 292"/>
                <a:gd name="T4" fmla="*/ 96 w 258"/>
                <a:gd name="T5" fmla="*/ 105 h 292"/>
                <a:gd name="T6" fmla="*/ 31 w 258"/>
                <a:gd name="T7" fmla="*/ 57 h 292"/>
                <a:gd name="T8" fmla="*/ 39 w 258"/>
                <a:gd name="T9" fmla="*/ 81 h 292"/>
                <a:gd name="T10" fmla="*/ 55 w 258"/>
                <a:gd name="T11" fmla="*/ 105 h 292"/>
                <a:gd name="T12" fmla="*/ 104 w 258"/>
                <a:gd name="T13" fmla="*/ 121 h 292"/>
                <a:gd name="T14" fmla="*/ 169 w 258"/>
                <a:gd name="T15" fmla="*/ 203 h 292"/>
                <a:gd name="T16" fmla="*/ 217 w 258"/>
                <a:gd name="T17" fmla="*/ 235 h 292"/>
                <a:gd name="T18" fmla="*/ 258 w 258"/>
                <a:gd name="T19" fmla="*/ 259 h 292"/>
                <a:gd name="T20" fmla="*/ 217 w 258"/>
                <a:gd name="T21" fmla="*/ 194 h 292"/>
                <a:gd name="T22" fmla="*/ 152 w 258"/>
                <a:gd name="T23" fmla="*/ 154 h 292"/>
                <a:gd name="T24" fmla="*/ 201 w 258"/>
                <a:gd name="T25" fmla="*/ 162 h 292"/>
                <a:gd name="T26" fmla="*/ 209 w 258"/>
                <a:gd name="T27" fmla="*/ 130 h 292"/>
                <a:gd name="T28" fmla="*/ 185 w 258"/>
                <a:gd name="T29" fmla="*/ 57 h 292"/>
                <a:gd name="T30" fmla="*/ 152 w 258"/>
                <a:gd name="T31" fmla="*/ 24 h 292"/>
                <a:gd name="T32" fmla="*/ 120 w 258"/>
                <a:gd name="T33" fmla="*/ 0 h 29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8" h="292">
                  <a:moveTo>
                    <a:pt x="120" y="0"/>
                  </a:moveTo>
                  <a:cubicBezTo>
                    <a:pt x="138" y="90"/>
                    <a:pt x="121" y="58"/>
                    <a:pt x="152" y="105"/>
                  </a:cubicBezTo>
                  <a:cubicBezTo>
                    <a:pt x="138" y="150"/>
                    <a:pt x="128" y="126"/>
                    <a:pt x="96" y="105"/>
                  </a:cubicBezTo>
                  <a:cubicBezTo>
                    <a:pt x="77" y="78"/>
                    <a:pt x="63" y="68"/>
                    <a:pt x="31" y="57"/>
                  </a:cubicBezTo>
                  <a:cubicBezTo>
                    <a:pt x="0" y="86"/>
                    <a:pt x="15" y="62"/>
                    <a:pt x="39" y="81"/>
                  </a:cubicBezTo>
                  <a:cubicBezTo>
                    <a:pt x="47" y="87"/>
                    <a:pt x="47" y="100"/>
                    <a:pt x="55" y="105"/>
                  </a:cubicBezTo>
                  <a:cubicBezTo>
                    <a:pt x="70" y="114"/>
                    <a:pt x="104" y="121"/>
                    <a:pt x="104" y="121"/>
                  </a:cubicBezTo>
                  <a:cubicBezTo>
                    <a:pt x="128" y="147"/>
                    <a:pt x="141" y="182"/>
                    <a:pt x="169" y="203"/>
                  </a:cubicBezTo>
                  <a:cubicBezTo>
                    <a:pt x="184" y="215"/>
                    <a:pt x="217" y="235"/>
                    <a:pt x="217" y="235"/>
                  </a:cubicBezTo>
                  <a:cubicBezTo>
                    <a:pt x="227" y="265"/>
                    <a:pt x="227" y="292"/>
                    <a:pt x="258" y="259"/>
                  </a:cubicBezTo>
                  <a:cubicBezTo>
                    <a:pt x="245" y="240"/>
                    <a:pt x="237" y="207"/>
                    <a:pt x="217" y="194"/>
                  </a:cubicBezTo>
                  <a:cubicBezTo>
                    <a:pt x="194" y="180"/>
                    <a:pt x="173" y="174"/>
                    <a:pt x="152" y="154"/>
                  </a:cubicBezTo>
                  <a:cubicBezTo>
                    <a:pt x="166" y="111"/>
                    <a:pt x="169" y="140"/>
                    <a:pt x="201" y="162"/>
                  </a:cubicBezTo>
                  <a:cubicBezTo>
                    <a:pt x="240" y="149"/>
                    <a:pt x="223" y="163"/>
                    <a:pt x="209" y="130"/>
                  </a:cubicBezTo>
                  <a:cubicBezTo>
                    <a:pt x="199" y="107"/>
                    <a:pt x="203" y="76"/>
                    <a:pt x="185" y="57"/>
                  </a:cubicBezTo>
                  <a:cubicBezTo>
                    <a:pt x="181" y="52"/>
                    <a:pt x="158" y="27"/>
                    <a:pt x="152" y="24"/>
                  </a:cubicBezTo>
                  <a:cubicBezTo>
                    <a:pt x="117" y="4"/>
                    <a:pt x="136" y="31"/>
                    <a:pt x="120" y="0"/>
                  </a:cubicBezTo>
                  <a:close/>
                </a:path>
              </a:pathLst>
            </a:custGeom>
            <a:solidFill>
              <a:srgbClr val="99FF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Freeform 15"/>
            <p:cNvSpPr>
              <a:spLocks/>
            </p:cNvSpPr>
            <p:nvPr/>
          </p:nvSpPr>
          <p:spPr bwMode="auto">
            <a:xfrm>
              <a:off x="3431" y="2788"/>
              <a:ext cx="290" cy="89"/>
            </a:xfrm>
            <a:custGeom>
              <a:avLst/>
              <a:gdLst>
                <a:gd name="T0" fmla="*/ 53 w 290"/>
                <a:gd name="T1" fmla="*/ 0 h 89"/>
                <a:gd name="T2" fmla="*/ 70 w 290"/>
                <a:gd name="T3" fmla="*/ 57 h 89"/>
                <a:gd name="T4" fmla="*/ 216 w 290"/>
                <a:gd name="T5" fmla="*/ 73 h 89"/>
                <a:gd name="T6" fmla="*/ 240 w 290"/>
                <a:gd name="T7" fmla="*/ 81 h 89"/>
                <a:gd name="T8" fmla="*/ 240 w 290"/>
                <a:gd name="T9" fmla="*/ 89 h 89"/>
                <a:gd name="T10" fmla="*/ 29 w 290"/>
                <a:gd name="T11" fmla="*/ 65 h 89"/>
                <a:gd name="T12" fmla="*/ 5 w 290"/>
                <a:gd name="T13" fmla="*/ 16 h 89"/>
                <a:gd name="T14" fmla="*/ 53 w 290"/>
                <a:gd name="T15" fmla="*/ 0 h 8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0" h="89">
                  <a:moveTo>
                    <a:pt x="53" y="0"/>
                  </a:moveTo>
                  <a:cubicBezTo>
                    <a:pt x="57" y="15"/>
                    <a:pt x="69" y="57"/>
                    <a:pt x="70" y="57"/>
                  </a:cubicBezTo>
                  <a:cubicBezTo>
                    <a:pt x="117" y="70"/>
                    <a:pt x="216" y="73"/>
                    <a:pt x="216" y="73"/>
                  </a:cubicBezTo>
                  <a:cubicBezTo>
                    <a:pt x="224" y="76"/>
                    <a:pt x="232" y="81"/>
                    <a:pt x="240" y="81"/>
                  </a:cubicBezTo>
                  <a:cubicBezTo>
                    <a:pt x="257" y="81"/>
                    <a:pt x="290" y="56"/>
                    <a:pt x="240" y="89"/>
                  </a:cubicBezTo>
                  <a:cubicBezTo>
                    <a:pt x="171" y="66"/>
                    <a:pt x="98" y="88"/>
                    <a:pt x="29" y="65"/>
                  </a:cubicBezTo>
                  <a:cubicBezTo>
                    <a:pt x="26" y="60"/>
                    <a:pt x="0" y="26"/>
                    <a:pt x="5" y="16"/>
                  </a:cubicBezTo>
                  <a:cubicBezTo>
                    <a:pt x="12" y="1"/>
                    <a:pt x="37" y="5"/>
                    <a:pt x="53" y="0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43" name="Rectangle 16"/>
            <p:cNvSpPr>
              <a:spLocks noChangeArrowheads="1"/>
            </p:cNvSpPr>
            <p:nvPr/>
          </p:nvSpPr>
          <p:spPr bwMode="auto">
            <a:xfrm>
              <a:off x="4128" y="2379"/>
              <a:ext cx="1008" cy="288"/>
            </a:xfrm>
            <a:prstGeom prst="rect">
              <a:avLst/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4" name="Text Box 17"/>
            <p:cNvSpPr txBox="1">
              <a:spLocks noChangeArrowheads="1"/>
            </p:cNvSpPr>
            <p:nvPr/>
          </p:nvSpPr>
          <p:spPr bwMode="auto">
            <a:xfrm>
              <a:off x="4176" y="2399"/>
              <a:ext cx="960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Buddhism</a:t>
              </a:r>
            </a:p>
          </p:txBody>
        </p:sp>
        <p:sp>
          <p:nvSpPr>
            <p:cNvPr id="44045" name="Rectangle 18"/>
            <p:cNvSpPr>
              <a:spLocks noChangeArrowheads="1"/>
            </p:cNvSpPr>
            <p:nvPr/>
          </p:nvSpPr>
          <p:spPr bwMode="auto">
            <a:xfrm>
              <a:off x="4128" y="3147"/>
              <a:ext cx="1008" cy="309"/>
            </a:xfrm>
            <a:prstGeom prst="rect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6" name="Text Box 19"/>
            <p:cNvSpPr txBox="1">
              <a:spLocks noChangeArrowheads="1"/>
            </p:cNvSpPr>
            <p:nvPr/>
          </p:nvSpPr>
          <p:spPr bwMode="auto">
            <a:xfrm>
              <a:off x="4176" y="3168"/>
              <a:ext cx="911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Hinduism</a:t>
              </a:r>
            </a:p>
          </p:txBody>
        </p:sp>
        <p:sp>
          <p:nvSpPr>
            <p:cNvPr id="44047" name="Rectangle 20"/>
            <p:cNvSpPr>
              <a:spLocks noChangeArrowheads="1"/>
            </p:cNvSpPr>
            <p:nvPr/>
          </p:nvSpPr>
          <p:spPr bwMode="auto">
            <a:xfrm>
              <a:off x="4128" y="3531"/>
              <a:ext cx="1008" cy="288"/>
            </a:xfrm>
            <a:prstGeom prst="rect">
              <a:avLst/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48" name="Text Box 21"/>
            <p:cNvSpPr txBox="1">
              <a:spLocks noChangeArrowheads="1"/>
            </p:cNvSpPr>
            <p:nvPr/>
          </p:nvSpPr>
          <p:spPr bwMode="auto">
            <a:xfrm>
              <a:off x="4368" y="3551"/>
              <a:ext cx="76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Islam</a:t>
              </a:r>
            </a:p>
          </p:txBody>
        </p:sp>
        <p:sp>
          <p:nvSpPr>
            <p:cNvPr id="44049" name="Rectangle 22"/>
            <p:cNvSpPr>
              <a:spLocks noChangeArrowheads="1"/>
            </p:cNvSpPr>
            <p:nvPr/>
          </p:nvSpPr>
          <p:spPr bwMode="auto">
            <a:xfrm>
              <a:off x="4128" y="2763"/>
              <a:ext cx="1008" cy="28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0" name="Text Box 23"/>
            <p:cNvSpPr txBox="1">
              <a:spLocks noChangeArrowheads="1"/>
            </p:cNvSpPr>
            <p:nvPr/>
          </p:nvSpPr>
          <p:spPr bwMode="auto">
            <a:xfrm>
              <a:off x="4128" y="2784"/>
              <a:ext cx="100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2000" b="1"/>
                <a:t>Christianity</a:t>
              </a:r>
            </a:p>
          </p:txBody>
        </p:sp>
        <p:sp>
          <p:nvSpPr>
            <p:cNvPr id="44051" name="AutoShape 24"/>
            <p:cNvSpPr>
              <a:spLocks noChangeArrowheads="1"/>
            </p:cNvSpPr>
            <p:nvPr/>
          </p:nvSpPr>
          <p:spPr bwMode="auto">
            <a:xfrm>
              <a:off x="2736" y="1680"/>
              <a:ext cx="1056" cy="480"/>
            </a:xfrm>
            <a:prstGeom prst="curvedDownArrow">
              <a:avLst>
                <a:gd name="adj1" fmla="val 29578"/>
                <a:gd name="adj2" fmla="val 73578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2" name="AutoShape 25"/>
            <p:cNvSpPr>
              <a:spLocks noChangeArrowheads="1"/>
            </p:cNvSpPr>
            <p:nvPr/>
          </p:nvSpPr>
          <p:spPr bwMode="auto">
            <a:xfrm rot="676949">
              <a:off x="3552" y="1536"/>
              <a:ext cx="672" cy="240"/>
            </a:xfrm>
            <a:prstGeom prst="curvedDownArrow">
              <a:avLst>
                <a:gd name="adj1" fmla="val 79048"/>
                <a:gd name="adj2" fmla="val 135048"/>
                <a:gd name="adj3" fmla="val 33333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3" name="AutoShape 26"/>
            <p:cNvSpPr>
              <a:spLocks noChangeArrowheads="1"/>
            </p:cNvSpPr>
            <p:nvPr/>
          </p:nvSpPr>
          <p:spPr bwMode="auto">
            <a:xfrm rot="1107134" flipH="1">
              <a:off x="2258" y="1760"/>
              <a:ext cx="624" cy="187"/>
            </a:xfrm>
            <a:prstGeom prst="curvedDownArrow">
              <a:avLst>
                <a:gd name="adj1" fmla="val 44863"/>
                <a:gd name="adj2" fmla="val 111601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4" name="AutoShape 27"/>
            <p:cNvSpPr>
              <a:spLocks noChangeArrowheads="1"/>
            </p:cNvSpPr>
            <p:nvPr/>
          </p:nvSpPr>
          <p:spPr bwMode="auto">
            <a:xfrm>
              <a:off x="1920" y="2064"/>
              <a:ext cx="432" cy="270"/>
            </a:xfrm>
            <a:prstGeom prst="curvedUpArrow">
              <a:avLst>
                <a:gd name="adj1" fmla="val 32000"/>
                <a:gd name="adj2" fmla="val 64000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5" name="AutoShape 28"/>
            <p:cNvSpPr>
              <a:spLocks noChangeArrowheads="1"/>
            </p:cNvSpPr>
            <p:nvPr/>
          </p:nvSpPr>
          <p:spPr bwMode="auto">
            <a:xfrm rot="-452160" flipH="1" flipV="1">
              <a:off x="672" y="1875"/>
              <a:ext cx="1440" cy="288"/>
            </a:xfrm>
            <a:prstGeom prst="curvedUpArrow">
              <a:avLst>
                <a:gd name="adj1" fmla="val 100463"/>
                <a:gd name="adj2" fmla="val 200000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6" name="AutoShape 29"/>
            <p:cNvSpPr>
              <a:spLocks noChangeArrowheads="1"/>
            </p:cNvSpPr>
            <p:nvPr/>
          </p:nvSpPr>
          <p:spPr bwMode="auto">
            <a:xfrm rot="7524996">
              <a:off x="1647" y="2529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7" name="AutoShape 30"/>
            <p:cNvSpPr>
              <a:spLocks noChangeArrowheads="1"/>
            </p:cNvSpPr>
            <p:nvPr/>
          </p:nvSpPr>
          <p:spPr bwMode="auto">
            <a:xfrm rot="1139895" flipV="1">
              <a:off x="2736" y="2448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8" name="AutoShape 31"/>
            <p:cNvSpPr>
              <a:spLocks noChangeArrowheads="1"/>
            </p:cNvSpPr>
            <p:nvPr/>
          </p:nvSpPr>
          <p:spPr bwMode="auto">
            <a:xfrm rot="1139895" flipV="1">
              <a:off x="2262" y="2264"/>
              <a:ext cx="480" cy="174"/>
            </a:xfrm>
            <a:prstGeom prst="curvedUpArrow">
              <a:avLst>
                <a:gd name="adj1" fmla="val 55172"/>
                <a:gd name="adj2" fmla="val 110345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59" name="AutoShape 32"/>
            <p:cNvSpPr>
              <a:spLocks noChangeArrowheads="1"/>
            </p:cNvSpPr>
            <p:nvPr/>
          </p:nvSpPr>
          <p:spPr bwMode="auto">
            <a:xfrm rot="19974674" flipV="1">
              <a:off x="1680" y="1440"/>
              <a:ext cx="1584" cy="366"/>
            </a:xfrm>
            <a:prstGeom prst="curvedUpArrow">
              <a:avLst>
                <a:gd name="adj1" fmla="val 86557"/>
                <a:gd name="adj2" fmla="val 173115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0" name="AutoShape 33"/>
            <p:cNvSpPr>
              <a:spLocks noChangeArrowheads="1"/>
            </p:cNvSpPr>
            <p:nvPr/>
          </p:nvSpPr>
          <p:spPr bwMode="auto">
            <a:xfrm rot="4140300">
              <a:off x="3146" y="2058"/>
              <a:ext cx="432" cy="168"/>
            </a:xfrm>
            <a:prstGeom prst="curvedDownArrow">
              <a:avLst>
                <a:gd name="adj1" fmla="val 65940"/>
                <a:gd name="adj2" fmla="val 117369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1" name="AutoShape 34"/>
            <p:cNvSpPr>
              <a:spLocks noChangeArrowheads="1"/>
            </p:cNvSpPr>
            <p:nvPr/>
          </p:nvSpPr>
          <p:spPr bwMode="auto">
            <a:xfrm rot="4140300">
              <a:off x="2880" y="1824"/>
              <a:ext cx="408" cy="216"/>
            </a:xfrm>
            <a:prstGeom prst="curvedDownArrow">
              <a:avLst>
                <a:gd name="adj1" fmla="val 48438"/>
                <a:gd name="adj2" fmla="val 86216"/>
                <a:gd name="adj3" fmla="val 52708"/>
              </a:avLst>
            </a:prstGeom>
            <a:solidFill>
              <a:srgbClr val="FF00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2" name="AutoShape 35"/>
            <p:cNvSpPr>
              <a:spLocks noChangeArrowheads="1"/>
            </p:cNvSpPr>
            <p:nvPr/>
          </p:nvSpPr>
          <p:spPr bwMode="auto">
            <a:xfrm rot="-5620025">
              <a:off x="1760" y="1504"/>
              <a:ext cx="608" cy="192"/>
            </a:xfrm>
            <a:prstGeom prst="curvedUpArrow">
              <a:avLst>
                <a:gd name="adj1" fmla="val 63333"/>
                <a:gd name="adj2" fmla="val 126667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3" name="AutoShape 36"/>
            <p:cNvSpPr>
              <a:spLocks noChangeArrowheads="1"/>
            </p:cNvSpPr>
            <p:nvPr/>
          </p:nvSpPr>
          <p:spPr bwMode="auto">
            <a:xfrm rot="21454136" flipV="1">
              <a:off x="2016" y="1920"/>
              <a:ext cx="720" cy="186"/>
            </a:xfrm>
            <a:prstGeom prst="curvedUpArrow">
              <a:avLst>
                <a:gd name="adj1" fmla="val 77419"/>
                <a:gd name="adj2" fmla="val 154839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4" name="AutoShape 37"/>
            <p:cNvSpPr>
              <a:spLocks noChangeArrowheads="1"/>
            </p:cNvSpPr>
            <p:nvPr/>
          </p:nvSpPr>
          <p:spPr bwMode="auto">
            <a:xfrm rot="12788185" flipV="1">
              <a:off x="672" y="1344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5" name="AutoShape 38"/>
            <p:cNvSpPr>
              <a:spLocks noChangeArrowheads="1"/>
            </p:cNvSpPr>
            <p:nvPr/>
          </p:nvSpPr>
          <p:spPr bwMode="auto">
            <a:xfrm rot="18181927" flipV="1">
              <a:off x="1311" y="1281"/>
              <a:ext cx="720" cy="174"/>
            </a:xfrm>
            <a:prstGeom prst="curvedUpArrow">
              <a:avLst>
                <a:gd name="adj1" fmla="val 82759"/>
                <a:gd name="adj2" fmla="val 16551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6" name="AutoShape 39"/>
            <p:cNvSpPr>
              <a:spLocks noChangeArrowheads="1"/>
            </p:cNvSpPr>
            <p:nvPr/>
          </p:nvSpPr>
          <p:spPr bwMode="auto">
            <a:xfrm rot="5078191" flipH="1">
              <a:off x="943" y="1121"/>
              <a:ext cx="639" cy="222"/>
            </a:xfrm>
            <a:prstGeom prst="curvedUpArrow">
              <a:avLst>
                <a:gd name="adj1" fmla="val 57568"/>
                <a:gd name="adj2" fmla="val 115135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7" name="AutoShape 40"/>
            <p:cNvSpPr>
              <a:spLocks noChangeArrowheads="1"/>
            </p:cNvSpPr>
            <p:nvPr/>
          </p:nvSpPr>
          <p:spPr bwMode="auto">
            <a:xfrm rot="1650824" flipH="1" flipV="1">
              <a:off x="432" y="1008"/>
              <a:ext cx="864" cy="148"/>
            </a:xfrm>
            <a:prstGeom prst="curvedUpArrow">
              <a:avLst>
                <a:gd name="adj1" fmla="val 116757"/>
                <a:gd name="adj2" fmla="val 233514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8" name="AutoShape 41"/>
            <p:cNvSpPr>
              <a:spLocks noChangeArrowheads="1"/>
            </p:cNvSpPr>
            <p:nvPr/>
          </p:nvSpPr>
          <p:spPr bwMode="auto">
            <a:xfrm rot="11359850" flipV="1">
              <a:off x="1296" y="1968"/>
              <a:ext cx="528" cy="144"/>
            </a:xfrm>
            <a:prstGeom prst="curvedUpArrow">
              <a:avLst>
                <a:gd name="adj1" fmla="val 73333"/>
                <a:gd name="adj2" fmla="val 14666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69" name="AutoShape 42"/>
            <p:cNvSpPr>
              <a:spLocks noChangeArrowheads="1"/>
            </p:cNvSpPr>
            <p:nvPr/>
          </p:nvSpPr>
          <p:spPr bwMode="auto">
            <a:xfrm rot="3697302">
              <a:off x="1574" y="2192"/>
              <a:ext cx="480" cy="144"/>
            </a:xfrm>
            <a:prstGeom prst="curvedUpArrow">
              <a:avLst>
                <a:gd name="adj1" fmla="val 66667"/>
                <a:gd name="adj2" fmla="val 133333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0" name="AutoShape 43"/>
            <p:cNvSpPr>
              <a:spLocks noChangeArrowheads="1"/>
            </p:cNvSpPr>
            <p:nvPr/>
          </p:nvSpPr>
          <p:spPr bwMode="auto">
            <a:xfrm rot="21063940" flipV="1">
              <a:off x="2160" y="1584"/>
              <a:ext cx="672" cy="144"/>
            </a:xfrm>
            <a:prstGeom prst="curvedUpArrow">
              <a:avLst>
                <a:gd name="adj1" fmla="val 93333"/>
                <a:gd name="adj2" fmla="val 186667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1" name="AutoShape 44"/>
            <p:cNvSpPr>
              <a:spLocks noChangeArrowheads="1"/>
            </p:cNvSpPr>
            <p:nvPr/>
          </p:nvSpPr>
          <p:spPr bwMode="auto">
            <a:xfrm rot="-10154868">
              <a:off x="811" y="1530"/>
              <a:ext cx="393" cy="193"/>
            </a:xfrm>
            <a:prstGeom prst="curvedUpArrow">
              <a:avLst>
                <a:gd name="adj1" fmla="val 40725"/>
                <a:gd name="adj2" fmla="val 81451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2" name="AutoShape 45"/>
            <p:cNvSpPr>
              <a:spLocks noChangeArrowheads="1"/>
            </p:cNvSpPr>
            <p:nvPr/>
          </p:nvSpPr>
          <p:spPr bwMode="auto">
            <a:xfrm rot="11490016" flipV="1">
              <a:off x="1008" y="1530"/>
              <a:ext cx="776" cy="296"/>
            </a:xfrm>
            <a:prstGeom prst="curvedUpArrow">
              <a:avLst>
                <a:gd name="adj1" fmla="val 52432"/>
                <a:gd name="adj2" fmla="val 104865"/>
                <a:gd name="adj3" fmla="val 33333"/>
              </a:avLst>
            </a:prstGeom>
            <a:solidFill>
              <a:srgbClr val="FF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4073" name="AutoShape 46"/>
            <p:cNvSpPr>
              <a:spLocks noChangeArrowheads="1"/>
            </p:cNvSpPr>
            <p:nvPr/>
          </p:nvSpPr>
          <p:spPr bwMode="auto">
            <a:xfrm rot="-9100391">
              <a:off x="1585" y="1616"/>
              <a:ext cx="542" cy="165"/>
            </a:xfrm>
            <a:prstGeom prst="curvedUpArrow">
              <a:avLst>
                <a:gd name="adj1" fmla="val 65697"/>
                <a:gd name="adj2" fmla="val 131394"/>
                <a:gd name="adj3" fmla="val 33333"/>
              </a:avLst>
            </a:prstGeom>
            <a:solidFill>
              <a:srgbClr val="0099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44074" name="Group 47"/>
            <p:cNvGrpSpPr>
              <a:grpSpLocks/>
            </p:cNvGrpSpPr>
            <p:nvPr/>
          </p:nvGrpSpPr>
          <p:grpSpPr bwMode="auto">
            <a:xfrm rot="447694">
              <a:off x="2685" y="2154"/>
              <a:ext cx="1104" cy="634"/>
              <a:chOff x="2640" y="2352"/>
              <a:chExt cx="1192" cy="682"/>
            </a:xfrm>
          </p:grpSpPr>
          <p:sp>
            <p:nvSpPr>
              <p:cNvPr id="44075" name="AutoShape 48"/>
              <p:cNvSpPr>
                <a:spLocks noChangeArrowheads="1"/>
              </p:cNvSpPr>
              <p:nvPr/>
            </p:nvSpPr>
            <p:spPr bwMode="auto">
              <a:xfrm rot="1202572">
                <a:off x="2880" y="2448"/>
                <a:ext cx="624" cy="192"/>
              </a:xfrm>
              <a:prstGeom prst="curvedDownArrow">
                <a:avLst>
                  <a:gd name="adj1" fmla="val 65000"/>
                  <a:gd name="adj2" fmla="val 130000"/>
                  <a:gd name="adj3" fmla="val 33333"/>
                </a:avLst>
              </a:pr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4076" name="AutoShape 49"/>
              <p:cNvSpPr>
                <a:spLocks noChangeArrowheads="1"/>
              </p:cNvSpPr>
              <p:nvPr/>
            </p:nvSpPr>
            <p:spPr bwMode="auto">
              <a:xfrm rot="2325538" flipV="1">
                <a:off x="3304" y="2895"/>
                <a:ext cx="528" cy="139"/>
              </a:xfrm>
              <a:prstGeom prst="curvedDownArrow">
                <a:avLst>
                  <a:gd name="adj1" fmla="val 75971"/>
                  <a:gd name="adj2" fmla="val 151942"/>
                  <a:gd name="adj3" fmla="val 33333"/>
                </a:avLst>
              </a:pr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44077" name="AutoShape 50"/>
              <p:cNvSpPr>
                <a:spLocks noChangeArrowheads="1"/>
              </p:cNvSpPr>
              <p:nvPr/>
            </p:nvSpPr>
            <p:spPr bwMode="auto">
              <a:xfrm rot="13329118" flipH="1">
                <a:off x="2640" y="2352"/>
                <a:ext cx="312" cy="321"/>
              </a:xfrm>
              <a:custGeom>
                <a:avLst/>
                <a:gdLst>
                  <a:gd name="T0" fmla="*/ 156 w 21600"/>
                  <a:gd name="T1" fmla="*/ 0 h 21600"/>
                  <a:gd name="T2" fmla="*/ 39 w 21600"/>
                  <a:gd name="T3" fmla="*/ 160 h 21600"/>
                  <a:gd name="T4" fmla="*/ 156 w 21600"/>
                  <a:gd name="T5" fmla="*/ 80 h 21600"/>
                  <a:gd name="T6" fmla="*/ 351 w 21600"/>
                  <a:gd name="T7" fmla="*/ 161 h 21600"/>
                  <a:gd name="T8" fmla="*/ 273 w 21600"/>
                  <a:gd name="T9" fmla="*/ 241 h 21600"/>
                  <a:gd name="T10" fmla="*/ 195 w 21600"/>
                  <a:gd name="T11" fmla="*/ 161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3185 w 21600"/>
                  <a:gd name="T19" fmla="*/ 3163 h 21600"/>
                  <a:gd name="T20" fmla="*/ 18415 w 21600"/>
                  <a:gd name="T21" fmla="*/ 18437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16200" y="10800"/>
                    </a:moveTo>
                    <a:cubicBezTo>
                      <a:pt x="16200" y="7817"/>
                      <a:pt x="13782" y="5400"/>
                      <a:pt x="10800" y="5400"/>
                    </a:cubicBezTo>
                    <a:cubicBezTo>
                      <a:pt x="7817" y="5400"/>
                      <a:pt x="5400" y="7817"/>
                      <a:pt x="5400" y="10800"/>
                    </a:cubicBezTo>
                    <a:lnTo>
                      <a:pt x="0" y="10799"/>
                    </a:ln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lnTo>
                      <a:pt x="24300" y="10800"/>
                    </a:lnTo>
                    <a:lnTo>
                      <a:pt x="18900" y="16200"/>
                    </a:lnTo>
                    <a:lnTo>
                      <a:pt x="13500" y="10800"/>
                    </a:lnTo>
                    <a:lnTo>
                      <a:pt x="16200" y="10800"/>
                    </a:lnTo>
                    <a:close/>
                  </a:path>
                </a:pathLst>
              </a:custGeom>
              <a:solidFill>
                <a:srgbClr val="FFFF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381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B65FD-D769-4B2C-AA1C-0D901553939C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9624" y="339819"/>
            <a:ext cx="8377835" cy="613073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en-US" altLang="en-US" sz="4000" dirty="0">
                <a:solidFill>
                  <a:srgbClr val="995C0C"/>
                </a:solidFill>
              </a:rPr>
              <a:t>When people carried a new religion from place to place, they also often took along</a:t>
            </a:r>
          </a:p>
          <a:p>
            <a:pPr marL="0" indent="0">
              <a:lnSpc>
                <a:spcPct val="80000"/>
              </a:lnSpc>
            </a:pPr>
            <a:endParaRPr lang="en-US" altLang="en-US" sz="4000" dirty="0">
              <a:solidFill>
                <a:srgbClr val="995C0C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altLang="en-US" sz="3600" dirty="0">
                <a:solidFill>
                  <a:srgbClr val="995C0C"/>
                </a:solidFill>
              </a:rPr>
              <a:t>A writing system (This was useful in teaching holy scripture.)</a:t>
            </a:r>
          </a:p>
          <a:p>
            <a:pPr marL="0" indent="0">
              <a:lnSpc>
                <a:spcPct val="80000"/>
              </a:lnSpc>
            </a:pPr>
            <a:endParaRPr lang="en-US" altLang="en-US" sz="3600" dirty="0">
              <a:solidFill>
                <a:srgbClr val="995C0C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altLang="en-US" sz="3600" dirty="0">
                <a:solidFill>
                  <a:srgbClr val="995C0C"/>
                </a:solidFill>
              </a:rPr>
              <a:t>Trade goods (Religion was a basis of trust among merchants.)</a:t>
            </a:r>
          </a:p>
          <a:p>
            <a:pPr marL="0" indent="0">
              <a:lnSpc>
                <a:spcPct val="80000"/>
              </a:lnSpc>
            </a:pPr>
            <a:endParaRPr lang="en-US" altLang="en-US" sz="3600" dirty="0">
              <a:solidFill>
                <a:srgbClr val="995C0C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altLang="en-US" sz="3600" dirty="0" smtClean="0">
                <a:solidFill>
                  <a:srgbClr val="995C0C"/>
                </a:solidFill>
              </a:rPr>
              <a:t>A sense of community beyond political, class, or ethnic/racial identities</a:t>
            </a:r>
          </a:p>
          <a:p>
            <a:pPr marL="0" indent="0">
              <a:lnSpc>
                <a:spcPct val="80000"/>
              </a:lnSpc>
            </a:pPr>
            <a:endParaRPr lang="en-US" altLang="en-US" sz="3600" dirty="0" smtClean="0">
              <a:solidFill>
                <a:srgbClr val="995C0C"/>
              </a:solidFill>
            </a:endParaRPr>
          </a:p>
          <a:p>
            <a:pPr marL="0" indent="0">
              <a:lnSpc>
                <a:spcPct val="80000"/>
              </a:lnSpc>
            </a:pPr>
            <a:r>
              <a:rPr lang="en-US" altLang="en-US" sz="3600" dirty="0" smtClean="0">
                <a:solidFill>
                  <a:srgbClr val="995C0C"/>
                </a:solidFill>
              </a:rPr>
              <a:t>Art </a:t>
            </a:r>
            <a:r>
              <a:rPr lang="en-US" altLang="en-US" sz="3600" dirty="0">
                <a:solidFill>
                  <a:srgbClr val="995C0C"/>
                </a:solidFill>
              </a:rPr>
              <a:t>styles (Religious ideas were often expressed in painting, sculpture, and architecture</a:t>
            </a:r>
            <a:r>
              <a:rPr lang="en-US" altLang="en-US" sz="3600" dirty="0" smtClean="0">
                <a:solidFill>
                  <a:srgbClr val="995C0C"/>
                </a:solidFill>
              </a:rPr>
              <a:t>.)</a:t>
            </a:r>
            <a:endParaRPr lang="en-US" altLang="en-US" sz="2000" dirty="0">
              <a:solidFill>
                <a:srgbClr val="995C0C"/>
              </a:solidFill>
            </a:endParaRPr>
          </a:p>
          <a:p>
            <a:pPr marL="0" indent="0">
              <a:lnSpc>
                <a:spcPct val="80000"/>
              </a:lnSpc>
            </a:pPr>
            <a:endParaRPr lang="en-US" altLang="en-US" sz="2000" dirty="0">
              <a:solidFill>
                <a:srgbClr val="995C0C"/>
              </a:solidFill>
            </a:endParaRPr>
          </a:p>
        </p:txBody>
      </p:sp>
      <p:pic>
        <p:nvPicPr>
          <p:cNvPr id="27341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85350" y="3738562"/>
            <a:ext cx="1968500" cy="2795588"/>
          </a:xfrm>
          <a:noFill/>
          <a:ln w="76200" cmpd="tri" algn="ctr">
            <a:solidFill>
              <a:srgbClr val="CD7C1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3421" name="Picture 13" descr="Kremlin Savior The Awesome Ey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23204" r="13812" b="3868"/>
          <a:stretch>
            <a:fillRect/>
          </a:stretch>
        </p:blipFill>
        <p:spPr bwMode="auto">
          <a:xfrm>
            <a:off x="9165609" y="52388"/>
            <a:ext cx="27432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2743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3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3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3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3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3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3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9784</TotalTime>
  <Words>335</Words>
  <Application>Microsoft Office PowerPoint</Application>
  <PresentationFormat>Widescreen</PresentationFormat>
  <Paragraphs>66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 Unicode MS</vt:lpstr>
      <vt:lpstr>Arial</vt:lpstr>
      <vt:lpstr>Calibri</vt:lpstr>
      <vt:lpstr>Calibri Light</vt:lpstr>
      <vt:lpstr>Comic sans MS</vt:lpstr>
      <vt:lpstr>Times New Roman</vt:lpstr>
      <vt:lpstr>Verdana</vt:lpstr>
      <vt:lpstr>Office Theme</vt:lpstr>
      <vt:lpstr>Image</vt:lpstr>
      <vt:lpstr>God is…</vt:lpstr>
      <vt:lpstr>The Belief Systems of  Era 1</vt:lpstr>
      <vt:lpstr>God is…</vt:lpstr>
      <vt:lpstr>PowerPoint Presentation</vt:lpstr>
      <vt:lpstr>PowerPoint Presentation</vt:lpstr>
      <vt:lpstr>PowerPoint Presentation</vt:lpstr>
      <vt:lpstr>PowerPoint Presentation</vt:lpstr>
      <vt:lpstr>The spread of universal religions from 300-1500 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</dc:creator>
  <cp:lastModifiedBy>Elaina</cp:lastModifiedBy>
  <cp:revision>17</cp:revision>
  <cp:lastPrinted>2016-09-29T20:05:33Z</cp:lastPrinted>
  <dcterms:created xsi:type="dcterms:W3CDTF">2015-09-08T18:15:26Z</dcterms:created>
  <dcterms:modified xsi:type="dcterms:W3CDTF">2016-09-30T00:24:10Z</dcterms:modified>
</cp:coreProperties>
</file>